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0" r:id="rId3"/>
    <p:sldId id="297" r:id="rId4"/>
    <p:sldId id="298" r:id="rId5"/>
    <p:sldId id="322" r:id="rId6"/>
    <p:sldId id="299" r:id="rId7"/>
    <p:sldId id="300" r:id="rId8"/>
    <p:sldId id="301" r:id="rId9"/>
    <p:sldId id="315" r:id="rId10"/>
    <p:sldId id="302" r:id="rId11"/>
    <p:sldId id="303" r:id="rId12"/>
    <p:sldId id="304" r:id="rId13"/>
    <p:sldId id="313" r:id="rId14"/>
    <p:sldId id="314" r:id="rId15"/>
    <p:sldId id="305" r:id="rId16"/>
    <p:sldId id="323" r:id="rId17"/>
    <p:sldId id="307" r:id="rId18"/>
    <p:sldId id="308" r:id="rId19"/>
    <p:sldId id="310" r:id="rId20"/>
    <p:sldId id="309" r:id="rId21"/>
    <p:sldId id="320" r:id="rId22"/>
    <p:sldId id="321" r:id="rId23"/>
    <p:sldId id="311" r:id="rId24"/>
    <p:sldId id="312" r:id="rId25"/>
    <p:sldId id="316" r:id="rId26"/>
    <p:sldId id="318" r:id="rId27"/>
    <p:sldId id="317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ldw" initials="n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79254" autoAdjust="0"/>
  </p:normalViewPr>
  <p:slideViewPr>
    <p:cSldViewPr snapToGrid="0" snapToObjects="1">
      <p:cViewPr varScale="1">
        <p:scale>
          <a:sx n="59" d="100"/>
          <a:sy n="59" d="100"/>
        </p:scale>
        <p:origin x="-96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63394-C629-498B-93A7-A9AB8C6B099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5832A4-8A01-484D-AF6E-CB26B54E2E23}">
      <dgm:prSet phldrT="[Text]"/>
      <dgm:spPr/>
      <dgm:t>
        <a:bodyPr/>
        <a:lstStyle/>
        <a:p>
          <a:r>
            <a:rPr lang="en-GB" b="1" dirty="0" smtClean="0"/>
            <a:t>Creating Data</a:t>
          </a:r>
          <a:endParaRPr lang="en-GB" b="1" dirty="0"/>
        </a:p>
      </dgm:t>
    </dgm:pt>
    <dgm:pt modelId="{2A1E6DA6-B16E-42FF-9843-601C8E5684F6}" type="parTrans" cxnId="{DA1FFFAA-F4D7-467D-B977-FC4A001306DD}">
      <dgm:prSet/>
      <dgm:spPr/>
      <dgm:t>
        <a:bodyPr/>
        <a:lstStyle/>
        <a:p>
          <a:endParaRPr lang="en-GB"/>
        </a:p>
      </dgm:t>
    </dgm:pt>
    <dgm:pt modelId="{52117BE2-6DD1-4C79-BBBF-73E838D3D790}" type="sibTrans" cxnId="{DA1FFFAA-F4D7-467D-B977-FC4A001306DD}">
      <dgm:prSet/>
      <dgm:spPr/>
      <dgm:t>
        <a:bodyPr/>
        <a:lstStyle/>
        <a:p>
          <a:endParaRPr lang="en-GB"/>
        </a:p>
      </dgm:t>
    </dgm:pt>
    <dgm:pt modelId="{0AEF169D-13FB-43B5-A525-E1DB0823C260}">
      <dgm:prSet phldrT="[Text]"/>
      <dgm:spPr/>
      <dgm:t>
        <a:bodyPr/>
        <a:lstStyle/>
        <a:p>
          <a:r>
            <a:rPr lang="en-GB" b="1" dirty="0" smtClean="0"/>
            <a:t>Processing Data</a:t>
          </a:r>
          <a:endParaRPr lang="en-GB" b="1" dirty="0"/>
        </a:p>
      </dgm:t>
    </dgm:pt>
    <dgm:pt modelId="{3E28013C-FA74-4F71-B66C-343746EA2E1B}" type="parTrans" cxnId="{7FC784A6-5256-44C6-814E-E678C658EBE6}">
      <dgm:prSet/>
      <dgm:spPr/>
      <dgm:t>
        <a:bodyPr/>
        <a:lstStyle/>
        <a:p>
          <a:endParaRPr lang="en-GB"/>
        </a:p>
      </dgm:t>
    </dgm:pt>
    <dgm:pt modelId="{4F66E3D9-DCE0-4DD7-AD0C-5DD99A56F95A}" type="sibTrans" cxnId="{7FC784A6-5256-44C6-814E-E678C658EBE6}">
      <dgm:prSet/>
      <dgm:spPr/>
      <dgm:t>
        <a:bodyPr/>
        <a:lstStyle/>
        <a:p>
          <a:endParaRPr lang="en-GB"/>
        </a:p>
      </dgm:t>
    </dgm:pt>
    <dgm:pt modelId="{0F14EBE8-1986-4FD6-ABEE-73D5B3B9D8DC}">
      <dgm:prSet phldrT="[Text]"/>
      <dgm:spPr/>
      <dgm:t>
        <a:bodyPr/>
        <a:lstStyle/>
        <a:p>
          <a:r>
            <a:rPr lang="en-GB" b="1" dirty="0" smtClean="0"/>
            <a:t>Analysing Data</a:t>
          </a:r>
          <a:endParaRPr lang="en-GB" b="1" dirty="0"/>
        </a:p>
      </dgm:t>
    </dgm:pt>
    <dgm:pt modelId="{6426F535-E968-4260-B61A-102A5B82DB16}" type="parTrans" cxnId="{7FF3FE71-DF36-40C8-A274-7BAE482A21C5}">
      <dgm:prSet/>
      <dgm:spPr/>
      <dgm:t>
        <a:bodyPr/>
        <a:lstStyle/>
        <a:p>
          <a:endParaRPr lang="en-GB"/>
        </a:p>
      </dgm:t>
    </dgm:pt>
    <dgm:pt modelId="{1422EDC2-EBC3-4992-B77E-C4CCFC0E67EC}" type="sibTrans" cxnId="{7FF3FE71-DF36-40C8-A274-7BAE482A21C5}">
      <dgm:prSet/>
      <dgm:spPr/>
      <dgm:t>
        <a:bodyPr/>
        <a:lstStyle/>
        <a:p>
          <a:endParaRPr lang="en-GB"/>
        </a:p>
      </dgm:t>
    </dgm:pt>
    <dgm:pt modelId="{DFA59002-F496-4D85-8392-C2CA50C5E5FE}">
      <dgm:prSet phldrT="[Text]"/>
      <dgm:spPr/>
      <dgm:t>
        <a:bodyPr/>
        <a:lstStyle/>
        <a:p>
          <a:r>
            <a:rPr lang="en-GB" b="1" dirty="0" smtClean="0"/>
            <a:t>Preserving Data</a:t>
          </a:r>
          <a:endParaRPr lang="en-GB" b="1" dirty="0"/>
        </a:p>
      </dgm:t>
    </dgm:pt>
    <dgm:pt modelId="{62A0EF43-85E1-4F40-87F7-0A016863B268}" type="parTrans" cxnId="{028531CF-8C9D-4641-B66A-194C2202553F}">
      <dgm:prSet/>
      <dgm:spPr/>
      <dgm:t>
        <a:bodyPr/>
        <a:lstStyle/>
        <a:p>
          <a:endParaRPr lang="en-GB"/>
        </a:p>
      </dgm:t>
    </dgm:pt>
    <dgm:pt modelId="{F16A4EDC-171F-4EF5-9747-667188F9CDBE}" type="sibTrans" cxnId="{028531CF-8C9D-4641-B66A-194C2202553F}">
      <dgm:prSet/>
      <dgm:spPr/>
      <dgm:t>
        <a:bodyPr/>
        <a:lstStyle/>
        <a:p>
          <a:endParaRPr lang="en-GB"/>
        </a:p>
      </dgm:t>
    </dgm:pt>
    <dgm:pt modelId="{2B7DA6F7-FF2B-4730-BD1B-B10523B19423}">
      <dgm:prSet phldrT="[Text]"/>
      <dgm:spPr/>
      <dgm:t>
        <a:bodyPr/>
        <a:lstStyle/>
        <a:p>
          <a:r>
            <a:rPr lang="en-GB" b="1" dirty="0" smtClean="0"/>
            <a:t>Giving access to Data</a:t>
          </a:r>
          <a:endParaRPr lang="en-GB" b="1" dirty="0"/>
        </a:p>
      </dgm:t>
    </dgm:pt>
    <dgm:pt modelId="{EAD01755-E50B-435D-962E-C97E4C828FA5}" type="parTrans" cxnId="{3CD21263-4296-4F32-AE35-9D194A772165}">
      <dgm:prSet/>
      <dgm:spPr/>
      <dgm:t>
        <a:bodyPr/>
        <a:lstStyle/>
        <a:p>
          <a:endParaRPr lang="en-GB"/>
        </a:p>
      </dgm:t>
    </dgm:pt>
    <dgm:pt modelId="{812A7097-8239-41A4-8BD5-833F0E880AC6}" type="sibTrans" cxnId="{3CD21263-4296-4F32-AE35-9D194A772165}">
      <dgm:prSet/>
      <dgm:spPr/>
      <dgm:t>
        <a:bodyPr/>
        <a:lstStyle/>
        <a:p>
          <a:endParaRPr lang="en-GB"/>
        </a:p>
      </dgm:t>
    </dgm:pt>
    <dgm:pt modelId="{C401DFBC-A58B-4277-AF8F-BFFAD8BE1A4C}">
      <dgm:prSet/>
      <dgm:spPr/>
      <dgm:t>
        <a:bodyPr/>
        <a:lstStyle/>
        <a:p>
          <a:r>
            <a:rPr lang="en-GB" b="1" dirty="0" smtClean="0"/>
            <a:t>Re-using Data</a:t>
          </a:r>
          <a:endParaRPr lang="en-GB" b="1" dirty="0"/>
        </a:p>
      </dgm:t>
    </dgm:pt>
    <dgm:pt modelId="{78893B4D-F1A3-441D-8BDD-7D5EB51FA787}" type="parTrans" cxnId="{82055FCF-675A-4078-9576-3AF197CD7985}">
      <dgm:prSet/>
      <dgm:spPr/>
      <dgm:t>
        <a:bodyPr/>
        <a:lstStyle/>
        <a:p>
          <a:endParaRPr lang="en-GB"/>
        </a:p>
      </dgm:t>
    </dgm:pt>
    <dgm:pt modelId="{E82C7AC1-2915-4E53-9A94-061F6FB8DAAC}" type="sibTrans" cxnId="{82055FCF-675A-4078-9576-3AF197CD7985}">
      <dgm:prSet/>
      <dgm:spPr/>
      <dgm:t>
        <a:bodyPr/>
        <a:lstStyle/>
        <a:p>
          <a:endParaRPr lang="en-GB"/>
        </a:p>
      </dgm:t>
    </dgm:pt>
    <dgm:pt modelId="{730F3ACF-509A-4E39-AA21-86BE82011676}" type="pres">
      <dgm:prSet presAssocID="{89563394-C629-498B-93A7-A9AB8C6B099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F99C0A-A8DF-46D4-B9F7-96F9EAFF3C28}" type="pres">
      <dgm:prSet presAssocID="{935832A4-8A01-484D-AF6E-CB26B54E2E2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B662EC-A299-4381-A406-5FE30DBC769E}" type="pres">
      <dgm:prSet presAssocID="{935832A4-8A01-484D-AF6E-CB26B54E2E23}" presName="spNode" presStyleCnt="0"/>
      <dgm:spPr/>
    </dgm:pt>
    <dgm:pt modelId="{D3824A0A-44B5-41FA-BA94-BEB80E3085F2}" type="pres">
      <dgm:prSet presAssocID="{52117BE2-6DD1-4C79-BBBF-73E838D3D790}" presName="sibTrans" presStyleLbl="sibTrans1D1" presStyleIdx="0" presStyleCnt="6"/>
      <dgm:spPr/>
      <dgm:t>
        <a:bodyPr/>
        <a:lstStyle/>
        <a:p>
          <a:endParaRPr lang="en-GB"/>
        </a:p>
      </dgm:t>
    </dgm:pt>
    <dgm:pt modelId="{E916A14D-DA0F-4AAB-B71A-3837DD27CBFC}" type="pres">
      <dgm:prSet presAssocID="{0AEF169D-13FB-43B5-A525-E1DB0823C26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CEF488-337C-4BF8-9E27-C4D3830D7C72}" type="pres">
      <dgm:prSet presAssocID="{0AEF169D-13FB-43B5-A525-E1DB0823C260}" presName="spNode" presStyleCnt="0"/>
      <dgm:spPr/>
    </dgm:pt>
    <dgm:pt modelId="{3D094956-77A4-4ACC-97BF-1B862F674A11}" type="pres">
      <dgm:prSet presAssocID="{4F66E3D9-DCE0-4DD7-AD0C-5DD99A56F95A}" presName="sibTrans" presStyleLbl="sibTrans1D1" presStyleIdx="1" presStyleCnt="6"/>
      <dgm:spPr/>
      <dgm:t>
        <a:bodyPr/>
        <a:lstStyle/>
        <a:p>
          <a:endParaRPr lang="en-GB"/>
        </a:p>
      </dgm:t>
    </dgm:pt>
    <dgm:pt modelId="{D3CB42CA-61BB-4F54-9C56-96A1EE42F3A7}" type="pres">
      <dgm:prSet presAssocID="{0F14EBE8-1986-4FD6-ABEE-73D5B3B9D8D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23B918-0A23-4E8D-ABB4-754C109FE1D3}" type="pres">
      <dgm:prSet presAssocID="{0F14EBE8-1986-4FD6-ABEE-73D5B3B9D8DC}" presName="spNode" presStyleCnt="0"/>
      <dgm:spPr/>
    </dgm:pt>
    <dgm:pt modelId="{D758853B-ED5F-4C58-B328-BDE209844A72}" type="pres">
      <dgm:prSet presAssocID="{1422EDC2-EBC3-4992-B77E-C4CCFC0E67EC}" presName="sibTrans" presStyleLbl="sibTrans1D1" presStyleIdx="2" presStyleCnt="6"/>
      <dgm:spPr/>
      <dgm:t>
        <a:bodyPr/>
        <a:lstStyle/>
        <a:p>
          <a:endParaRPr lang="en-GB"/>
        </a:p>
      </dgm:t>
    </dgm:pt>
    <dgm:pt modelId="{3E34E991-3848-455F-9556-29D8141E2D03}" type="pres">
      <dgm:prSet presAssocID="{DFA59002-F496-4D85-8392-C2CA50C5E5F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FE7B6-FB66-4D13-BCC4-5B03B4208D5E}" type="pres">
      <dgm:prSet presAssocID="{DFA59002-F496-4D85-8392-C2CA50C5E5FE}" presName="spNode" presStyleCnt="0"/>
      <dgm:spPr/>
    </dgm:pt>
    <dgm:pt modelId="{1F5B943E-A4F0-4E88-ACFF-443F4BE426A8}" type="pres">
      <dgm:prSet presAssocID="{F16A4EDC-171F-4EF5-9747-667188F9CDB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7AFA6A61-21BF-4114-B86E-EF66209F7991}" type="pres">
      <dgm:prSet presAssocID="{2B7DA6F7-FF2B-4730-BD1B-B10523B1942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E36D04-70E0-4685-BCC9-20B83A338867}" type="pres">
      <dgm:prSet presAssocID="{2B7DA6F7-FF2B-4730-BD1B-B10523B19423}" presName="spNode" presStyleCnt="0"/>
      <dgm:spPr/>
    </dgm:pt>
    <dgm:pt modelId="{7BC71F89-0682-484C-BA51-C576D60ED38C}" type="pres">
      <dgm:prSet presAssocID="{812A7097-8239-41A4-8BD5-833F0E880AC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0798D383-C42C-42D6-A713-C19BA8B89A1D}" type="pres">
      <dgm:prSet presAssocID="{C401DFBC-A58B-4277-AF8F-BFFAD8BE1A4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B0C6A9-5C09-42CB-9159-1DD3BF76774A}" type="pres">
      <dgm:prSet presAssocID="{C401DFBC-A58B-4277-AF8F-BFFAD8BE1A4C}" presName="spNode" presStyleCnt="0"/>
      <dgm:spPr/>
    </dgm:pt>
    <dgm:pt modelId="{8D8A4DB1-B561-4D54-8A98-8D1C5DEE9D5D}" type="pres">
      <dgm:prSet presAssocID="{E82C7AC1-2915-4E53-9A94-061F6FB8DAAC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7FC784A6-5256-44C6-814E-E678C658EBE6}" srcId="{89563394-C629-498B-93A7-A9AB8C6B0990}" destId="{0AEF169D-13FB-43B5-A525-E1DB0823C260}" srcOrd="1" destOrd="0" parTransId="{3E28013C-FA74-4F71-B66C-343746EA2E1B}" sibTransId="{4F66E3D9-DCE0-4DD7-AD0C-5DD99A56F95A}"/>
    <dgm:cxn modelId="{58C2FC5E-14F9-4E3F-8F9F-EAAA9F869FCE}" type="presOf" srcId="{935832A4-8A01-484D-AF6E-CB26B54E2E23}" destId="{D6F99C0A-A8DF-46D4-B9F7-96F9EAFF3C28}" srcOrd="0" destOrd="0" presId="urn:microsoft.com/office/officeart/2005/8/layout/cycle5"/>
    <dgm:cxn modelId="{D3514544-F26F-44E0-B368-2487790708FC}" type="presOf" srcId="{2B7DA6F7-FF2B-4730-BD1B-B10523B19423}" destId="{7AFA6A61-21BF-4114-B86E-EF66209F7991}" srcOrd="0" destOrd="0" presId="urn:microsoft.com/office/officeart/2005/8/layout/cycle5"/>
    <dgm:cxn modelId="{82055FCF-675A-4078-9576-3AF197CD7985}" srcId="{89563394-C629-498B-93A7-A9AB8C6B0990}" destId="{C401DFBC-A58B-4277-AF8F-BFFAD8BE1A4C}" srcOrd="5" destOrd="0" parTransId="{78893B4D-F1A3-441D-8BDD-7D5EB51FA787}" sibTransId="{E82C7AC1-2915-4E53-9A94-061F6FB8DAAC}"/>
    <dgm:cxn modelId="{028531CF-8C9D-4641-B66A-194C2202553F}" srcId="{89563394-C629-498B-93A7-A9AB8C6B0990}" destId="{DFA59002-F496-4D85-8392-C2CA50C5E5FE}" srcOrd="3" destOrd="0" parTransId="{62A0EF43-85E1-4F40-87F7-0A016863B268}" sibTransId="{F16A4EDC-171F-4EF5-9747-667188F9CDBE}"/>
    <dgm:cxn modelId="{D955EBDA-4FDD-4BCA-8729-069B6C6FFC97}" type="presOf" srcId="{4F66E3D9-DCE0-4DD7-AD0C-5DD99A56F95A}" destId="{3D094956-77A4-4ACC-97BF-1B862F674A11}" srcOrd="0" destOrd="0" presId="urn:microsoft.com/office/officeart/2005/8/layout/cycle5"/>
    <dgm:cxn modelId="{72B326E6-9317-42EB-AF72-D6F861553585}" type="presOf" srcId="{52117BE2-6DD1-4C79-BBBF-73E838D3D790}" destId="{D3824A0A-44B5-41FA-BA94-BEB80E3085F2}" srcOrd="0" destOrd="0" presId="urn:microsoft.com/office/officeart/2005/8/layout/cycle5"/>
    <dgm:cxn modelId="{3CD21263-4296-4F32-AE35-9D194A772165}" srcId="{89563394-C629-498B-93A7-A9AB8C6B0990}" destId="{2B7DA6F7-FF2B-4730-BD1B-B10523B19423}" srcOrd="4" destOrd="0" parTransId="{EAD01755-E50B-435D-962E-C97E4C828FA5}" sibTransId="{812A7097-8239-41A4-8BD5-833F0E880AC6}"/>
    <dgm:cxn modelId="{EA91DC2C-18C3-42A5-93F0-CE7FBAA1659F}" type="presOf" srcId="{C401DFBC-A58B-4277-AF8F-BFFAD8BE1A4C}" destId="{0798D383-C42C-42D6-A713-C19BA8B89A1D}" srcOrd="0" destOrd="0" presId="urn:microsoft.com/office/officeart/2005/8/layout/cycle5"/>
    <dgm:cxn modelId="{60A855BF-7A81-4CD8-AB12-2249BB280F02}" type="presOf" srcId="{0AEF169D-13FB-43B5-A525-E1DB0823C260}" destId="{E916A14D-DA0F-4AAB-B71A-3837DD27CBFC}" srcOrd="0" destOrd="0" presId="urn:microsoft.com/office/officeart/2005/8/layout/cycle5"/>
    <dgm:cxn modelId="{21741CCD-EED3-46D0-BCF9-11919AB6F9E0}" type="presOf" srcId="{0F14EBE8-1986-4FD6-ABEE-73D5B3B9D8DC}" destId="{D3CB42CA-61BB-4F54-9C56-96A1EE42F3A7}" srcOrd="0" destOrd="0" presId="urn:microsoft.com/office/officeart/2005/8/layout/cycle5"/>
    <dgm:cxn modelId="{7FF3FE71-DF36-40C8-A274-7BAE482A21C5}" srcId="{89563394-C629-498B-93A7-A9AB8C6B0990}" destId="{0F14EBE8-1986-4FD6-ABEE-73D5B3B9D8DC}" srcOrd="2" destOrd="0" parTransId="{6426F535-E968-4260-B61A-102A5B82DB16}" sibTransId="{1422EDC2-EBC3-4992-B77E-C4CCFC0E67EC}"/>
    <dgm:cxn modelId="{6AAF61BC-4DFC-4387-8AF7-1BB52396B2CA}" type="presOf" srcId="{E82C7AC1-2915-4E53-9A94-061F6FB8DAAC}" destId="{8D8A4DB1-B561-4D54-8A98-8D1C5DEE9D5D}" srcOrd="0" destOrd="0" presId="urn:microsoft.com/office/officeart/2005/8/layout/cycle5"/>
    <dgm:cxn modelId="{36B46A0C-1AB2-45AE-86BA-47C2412991A8}" type="presOf" srcId="{89563394-C629-498B-93A7-A9AB8C6B0990}" destId="{730F3ACF-509A-4E39-AA21-86BE82011676}" srcOrd="0" destOrd="0" presId="urn:microsoft.com/office/officeart/2005/8/layout/cycle5"/>
    <dgm:cxn modelId="{671938F8-C3C7-4F0E-92BF-75F451B351CE}" type="presOf" srcId="{F16A4EDC-171F-4EF5-9747-667188F9CDBE}" destId="{1F5B943E-A4F0-4E88-ACFF-443F4BE426A8}" srcOrd="0" destOrd="0" presId="urn:microsoft.com/office/officeart/2005/8/layout/cycle5"/>
    <dgm:cxn modelId="{7C3F56F4-7F65-4B85-8A0D-87BCB749BABA}" type="presOf" srcId="{1422EDC2-EBC3-4992-B77E-C4CCFC0E67EC}" destId="{D758853B-ED5F-4C58-B328-BDE209844A72}" srcOrd="0" destOrd="0" presId="urn:microsoft.com/office/officeart/2005/8/layout/cycle5"/>
    <dgm:cxn modelId="{DA1FFFAA-F4D7-467D-B977-FC4A001306DD}" srcId="{89563394-C629-498B-93A7-A9AB8C6B0990}" destId="{935832A4-8A01-484D-AF6E-CB26B54E2E23}" srcOrd="0" destOrd="0" parTransId="{2A1E6DA6-B16E-42FF-9843-601C8E5684F6}" sibTransId="{52117BE2-6DD1-4C79-BBBF-73E838D3D790}"/>
    <dgm:cxn modelId="{5659320C-5B1B-4DC2-80E5-88D8F2D70300}" type="presOf" srcId="{812A7097-8239-41A4-8BD5-833F0E880AC6}" destId="{7BC71F89-0682-484C-BA51-C576D60ED38C}" srcOrd="0" destOrd="0" presId="urn:microsoft.com/office/officeart/2005/8/layout/cycle5"/>
    <dgm:cxn modelId="{4035C58C-8917-40D7-9BD6-5679A96C665C}" type="presOf" srcId="{DFA59002-F496-4D85-8392-C2CA50C5E5FE}" destId="{3E34E991-3848-455F-9556-29D8141E2D03}" srcOrd="0" destOrd="0" presId="urn:microsoft.com/office/officeart/2005/8/layout/cycle5"/>
    <dgm:cxn modelId="{40CDDD9B-ABBB-4EA0-B7F0-D1D7907AD122}" type="presParOf" srcId="{730F3ACF-509A-4E39-AA21-86BE82011676}" destId="{D6F99C0A-A8DF-46D4-B9F7-96F9EAFF3C28}" srcOrd="0" destOrd="0" presId="urn:microsoft.com/office/officeart/2005/8/layout/cycle5"/>
    <dgm:cxn modelId="{43D799BA-9922-45AD-92C8-8601381A644D}" type="presParOf" srcId="{730F3ACF-509A-4E39-AA21-86BE82011676}" destId="{5CB662EC-A299-4381-A406-5FE30DBC769E}" srcOrd="1" destOrd="0" presId="urn:microsoft.com/office/officeart/2005/8/layout/cycle5"/>
    <dgm:cxn modelId="{558716C4-C152-4D10-99CC-A47792D4EE35}" type="presParOf" srcId="{730F3ACF-509A-4E39-AA21-86BE82011676}" destId="{D3824A0A-44B5-41FA-BA94-BEB80E3085F2}" srcOrd="2" destOrd="0" presId="urn:microsoft.com/office/officeart/2005/8/layout/cycle5"/>
    <dgm:cxn modelId="{1CE432EC-4833-46B5-B34A-6AC2D3794CAC}" type="presParOf" srcId="{730F3ACF-509A-4E39-AA21-86BE82011676}" destId="{E916A14D-DA0F-4AAB-B71A-3837DD27CBFC}" srcOrd="3" destOrd="0" presId="urn:microsoft.com/office/officeart/2005/8/layout/cycle5"/>
    <dgm:cxn modelId="{2D4825F4-9C4C-4AC2-95B5-96D25B789311}" type="presParOf" srcId="{730F3ACF-509A-4E39-AA21-86BE82011676}" destId="{DDCEF488-337C-4BF8-9E27-C4D3830D7C72}" srcOrd="4" destOrd="0" presId="urn:microsoft.com/office/officeart/2005/8/layout/cycle5"/>
    <dgm:cxn modelId="{0C6738B0-9A96-4B84-8529-1EFFDACB7C40}" type="presParOf" srcId="{730F3ACF-509A-4E39-AA21-86BE82011676}" destId="{3D094956-77A4-4ACC-97BF-1B862F674A11}" srcOrd="5" destOrd="0" presId="urn:microsoft.com/office/officeart/2005/8/layout/cycle5"/>
    <dgm:cxn modelId="{15347972-1FE2-44DE-A0E9-15FB1F114462}" type="presParOf" srcId="{730F3ACF-509A-4E39-AA21-86BE82011676}" destId="{D3CB42CA-61BB-4F54-9C56-96A1EE42F3A7}" srcOrd="6" destOrd="0" presId="urn:microsoft.com/office/officeart/2005/8/layout/cycle5"/>
    <dgm:cxn modelId="{941CD0B8-A2E2-4102-830B-FCC5377EED38}" type="presParOf" srcId="{730F3ACF-509A-4E39-AA21-86BE82011676}" destId="{6723B918-0A23-4E8D-ABB4-754C109FE1D3}" srcOrd="7" destOrd="0" presId="urn:microsoft.com/office/officeart/2005/8/layout/cycle5"/>
    <dgm:cxn modelId="{921190E5-5BDD-4E49-AFFD-85F6B4454903}" type="presParOf" srcId="{730F3ACF-509A-4E39-AA21-86BE82011676}" destId="{D758853B-ED5F-4C58-B328-BDE209844A72}" srcOrd="8" destOrd="0" presId="urn:microsoft.com/office/officeart/2005/8/layout/cycle5"/>
    <dgm:cxn modelId="{320C5B8D-8DE9-4909-9AC6-5927CD437F98}" type="presParOf" srcId="{730F3ACF-509A-4E39-AA21-86BE82011676}" destId="{3E34E991-3848-455F-9556-29D8141E2D03}" srcOrd="9" destOrd="0" presId="urn:microsoft.com/office/officeart/2005/8/layout/cycle5"/>
    <dgm:cxn modelId="{D0085FD7-2921-44B1-A072-A133AE535549}" type="presParOf" srcId="{730F3ACF-509A-4E39-AA21-86BE82011676}" destId="{111FE7B6-FB66-4D13-BCC4-5B03B4208D5E}" srcOrd="10" destOrd="0" presId="urn:microsoft.com/office/officeart/2005/8/layout/cycle5"/>
    <dgm:cxn modelId="{83C1C5A9-D63E-4DB4-83CC-64921B915AA3}" type="presParOf" srcId="{730F3ACF-509A-4E39-AA21-86BE82011676}" destId="{1F5B943E-A4F0-4E88-ACFF-443F4BE426A8}" srcOrd="11" destOrd="0" presId="urn:microsoft.com/office/officeart/2005/8/layout/cycle5"/>
    <dgm:cxn modelId="{0DACF9B2-0D80-48F0-ABF2-A61C233AA23F}" type="presParOf" srcId="{730F3ACF-509A-4E39-AA21-86BE82011676}" destId="{7AFA6A61-21BF-4114-B86E-EF66209F7991}" srcOrd="12" destOrd="0" presId="urn:microsoft.com/office/officeart/2005/8/layout/cycle5"/>
    <dgm:cxn modelId="{B7C067F9-2BA4-4139-89C7-A47F16402CE5}" type="presParOf" srcId="{730F3ACF-509A-4E39-AA21-86BE82011676}" destId="{E8E36D04-70E0-4685-BCC9-20B83A338867}" srcOrd="13" destOrd="0" presId="urn:microsoft.com/office/officeart/2005/8/layout/cycle5"/>
    <dgm:cxn modelId="{AB2D995D-FC7B-4BA9-A75D-40BE95D93689}" type="presParOf" srcId="{730F3ACF-509A-4E39-AA21-86BE82011676}" destId="{7BC71F89-0682-484C-BA51-C576D60ED38C}" srcOrd="14" destOrd="0" presId="urn:microsoft.com/office/officeart/2005/8/layout/cycle5"/>
    <dgm:cxn modelId="{CB8E6A49-7FF0-4550-8531-A199F1F7F3E1}" type="presParOf" srcId="{730F3ACF-509A-4E39-AA21-86BE82011676}" destId="{0798D383-C42C-42D6-A713-C19BA8B89A1D}" srcOrd="15" destOrd="0" presId="urn:microsoft.com/office/officeart/2005/8/layout/cycle5"/>
    <dgm:cxn modelId="{15DA0AA3-2F59-4724-99E5-328BC1BCD485}" type="presParOf" srcId="{730F3ACF-509A-4E39-AA21-86BE82011676}" destId="{F3B0C6A9-5C09-42CB-9159-1DD3BF76774A}" srcOrd="16" destOrd="0" presId="urn:microsoft.com/office/officeart/2005/8/layout/cycle5"/>
    <dgm:cxn modelId="{84F51B08-32FB-44C8-91DA-166835A7A5F4}" type="presParOf" srcId="{730F3ACF-509A-4E39-AA21-86BE82011676}" destId="{8D8A4DB1-B561-4D54-8A98-8D1C5DEE9D5D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99C0A-A8DF-46D4-B9F7-96F9EAFF3C28}">
      <dsp:nvSpPr>
        <dsp:cNvPr id="0" name=""/>
        <dsp:cNvSpPr/>
      </dsp:nvSpPr>
      <dsp:spPr>
        <a:xfrm>
          <a:off x="3601454" y="1602"/>
          <a:ext cx="1026690" cy="66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Creating Data</a:t>
          </a:r>
          <a:endParaRPr lang="en-GB" sz="1200" b="1" kern="1200" dirty="0"/>
        </a:p>
      </dsp:txBody>
      <dsp:txXfrm>
        <a:off x="3634031" y="34179"/>
        <a:ext cx="961536" cy="602195"/>
      </dsp:txXfrm>
    </dsp:sp>
    <dsp:sp modelId="{D3824A0A-44B5-41FA-BA94-BEB80E3085F2}">
      <dsp:nvSpPr>
        <dsp:cNvPr id="0" name=""/>
        <dsp:cNvSpPr/>
      </dsp:nvSpPr>
      <dsp:spPr>
        <a:xfrm>
          <a:off x="2541901" y="335276"/>
          <a:ext cx="3145796" cy="3145796"/>
        </a:xfrm>
        <a:custGeom>
          <a:avLst/>
          <a:gdLst/>
          <a:ahLst/>
          <a:cxnLst/>
          <a:rect l="0" t="0" r="0" b="0"/>
          <a:pathLst>
            <a:path>
              <a:moveTo>
                <a:pt x="2215530" y="137268"/>
              </a:moveTo>
              <a:arcTo wR="1572898" hR="1572898" stAng="17646887" swAng="9245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6A14D-DA0F-4AAB-B71A-3837DD27CBFC}">
      <dsp:nvSpPr>
        <dsp:cNvPr id="0" name=""/>
        <dsp:cNvSpPr/>
      </dsp:nvSpPr>
      <dsp:spPr>
        <a:xfrm>
          <a:off x="4963624" y="788051"/>
          <a:ext cx="1026690" cy="66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Processing Data</a:t>
          </a:r>
          <a:endParaRPr lang="en-GB" sz="1200" b="1" kern="1200" dirty="0"/>
        </a:p>
      </dsp:txBody>
      <dsp:txXfrm>
        <a:off x="4996201" y="820628"/>
        <a:ext cx="961536" cy="602195"/>
      </dsp:txXfrm>
    </dsp:sp>
    <dsp:sp modelId="{3D094956-77A4-4ACC-97BF-1B862F674A11}">
      <dsp:nvSpPr>
        <dsp:cNvPr id="0" name=""/>
        <dsp:cNvSpPr/>
      </dsp:nvSpPr>
      <dsp:spPr>
        <a:xfrm>
          <a:off x="2541901" y="335276"/>
          <a:ext cx="3145796" cy="3145796"/>
        </a:xfrm>
        <a:custGeom>
          <a:avLst/>
          <a:gdLst/>
          <a:ahLst/>
          <a:cxnLst/>
          <a:rect l="0" t="0" r="0" b="0"/>
          <a:pathLst>
            <a:path>
              <a:moveTo>
                <a:pt x="3121264" y="1296182"/>
              </a:moveTo>
              <a:arcTo wR="1572898" hR="1572898" stAng="20992043" swAng="12159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CB42CA-61BB-4F54-9C56-96A1EE42F3A7}">
      <dsp:nvSpPr>
        <dsp:cNvPr id="0" name=""/>
        <dsp:cNvSpPr/>
      </dsp:nvSpPr>
      <dsp:spPr>
        <a:xfrm>
          <a:off x="4963624" y="2360949"/>
          <a:ext cx="1026690" cy="66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Analysing Data</a:t>
          </a:r>
          <a:endParaRPr lang="en-GB" sz="1200" b="1" kern="1200" dirty="0"/>
        </a:p>
      </dsp:txBody>
      <dsp:txXfrm>
        <a:off x="4996201" y="2393526"/>
        <a:ext cx="961536" cy="602195"/>
      </dsp:txXfrm>
    </dsp:sp>
    <dsp:sp modelId="{D758853B-ED5F-4C58-B328-BDE209844A72}">
      <dsp:nvSpPr>
        <dsp:cNvPr id="0" name=""/>
        <dsp:cNvSpPr/>
      </dsp:nvSpPr>
      <dsp:spPr>
        <a:xfrm>
          <a:off x="2541901" y="335276"/>
          <a:ext cx="3145796" cy="3145796"/>
        </a:xfrm>
        <a:custGeom>
          <a:avLst/>
          <a:gdLst/>
          <a:ahLst/>
          <a:cxnLst/>
          <a:rect l="0" t="0" r="0" b="0"/>
          <a:pathLst>
            <a:path>
              <a:moveTo>
                <a:pt x="2573902" y="2786157"/>
              </a:moveTo>
              <a:arcTo wR="1572898" hR="1572898" stAng="3028532" swAng="9245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4E991-3848-455F-9556-29D8141E2D03}">
      <dsp:nvSpPr>
        <dsp:cNvPr id="0" name=""/>
        <dsp:cNvSpPr/>
      </dsp:nvSpPr>
      <dsp:spPr>
        <a:xfrm>
          <a:off x="3601454" y="3147398"/>
          <a:ext cx="1026690" cy="66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Preserving Data</a:t>
          </a:r>
          <a:endParaRPr lang="en-GB" sz="1200" b="1" kern="1200" dirty="0"/>
        </a:p>
      </dsp:txBody>
      <dsp:txXfrm>
        <a:off x="3634031" y="3179975"/>
        <a:ext cx="961536" cy="602195"/>
      </dsp:txXfrm>
    </dsp:sp>
    <dsp:sp modelId="{1F5B943E-A4F0-4E88-ACFF-443F4BE426A8}">
      <dsp:nvSpPr>
        <dsp:cNvPr id="0" name=""/>
        <dsp:cNvSpPr/>
      </dsp:nvSpPr>
      <dsp:spPr>
        <a:xfrm>
          <a:off x="2541901" y="335276"/>
          <a:ext cx="3145796" cy="3145796"/>
        </a:xfrm>
        <a:custGeom>
          <a:avLst/>
          <a:gdLst/>
          <a:ahLst/>
          <a:cxnLst/>
          <a:rect l="0" t="0" r="0" b="0"/>
          <a:pathLst>
            <a:path>
              <a:moveTo>
                <a:pt x="930265" y="3008527"/>
              </a:moveTo>
              <a:arcTo wR="1572898" hR="1572898" stAng="6846887" swAng="9245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A6A61-21BF-4114-B86E-EF66209F7991}">
      <dsp:nvSpPr>
        <dsp:cNvPr id="0" name=""/>
        <dsp:cNvSpPr/>
      </dsp:nvSpPr>
      <dsp:spPr>
        <a:xfrm>
          <a:off x="2239284" y="2360949"/>
          <a:ext cx="1026690" cy="66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Giving access to Data</a:t>
          </a:r>
          <a:endParaRPr lang="en-GB" sz="1200" b="1" kern="1200" dirty="0"/>
        </a:p>
      </dsp:txBody>
      <dsp:txXfrm>
        <a:off x="2271861" y="2393526"/>
        <a:ext cx="961536" cy="602195"/>
      </dsp:txXfrm>
    </dsp:sp>
    <dsp:sp modelId="{7BC71F89-0682-484C-BA51-C576D60ED38C}">
      <dsp:nvSpPr>
        <dsp:cNvPr id="0" name=""/>
        <dsp:cNvSpPr/>
      </dsp:nvSpPr>
      <dsp:spPr>
        <a:xfrm>
          <a:off x="2541901" y="335276"/>
          <a:ext cx="3145796" cy="3145796"/>
        </a:xfrm>
        <a:custGeom>
          <a:avLst/>
          <a:gdLst/>
          <a:ahLst/>
          <a:cxnLst/>
          <a:rect l="0" t="0" r="0" b="0"/>
          <a:pathLst>
            <a:path>
              <a:moveTo>
                <a:pt x="24532" y="1849613"/>
              </a:moveTo>
              <a:arcTo wR="1572898" hR="1572898" stAng="10192043" swAng="12159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8D383-C42C-42D6-A713-C19BA8B89A1D}">
      <dsp:nvSpPr>
        <dsp:cNvPr id="0" name=""/>
        <dsp:cNvSpPr/>
      </dsp:nvSpPr>
      <dsp:spPr>
        <a:xfrm>
          <a:off x="2239284" y="788051"/>
          <a:ext cx="1026690" cy="66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Re-using Data</a:t>
          </a:r>
          <a:endParaRPr lang="en-GB" sz="1200" b="1" kern="1200" dirty="0"/>
        </a:p>
      </dsp:txBody>
      <dsp:txXfrm>
        <a:off x="2271861" y="820628"/>
        <a:ext cx="961536" cy="602195"/>
      </dsp:txXfrm>
    </dsp:sp>
    <dsp:sp modelId="{8D8A4DB1-B561-4D54-8A98-8D1C5DEE9D5D}">
      <dsp:nvSpPr>
        <dsp:cNvPr id="0" name=""/>
        <dsp:cNvSpPr/>
      </dsp:nvSpPr>
      <dsp:spPr>
        <a:xfrm>
          <a:off x="2541901" y="335276"/>
          <a:ext cx="3145796" cy="3145796"/>
        </a:xfrm>
        <a:custGeom>
          <a:avLst/>
          <a:gdLst/>
          <a:ahLst/>
          <a:cxnLst/>
          <a:rect l="0" t="0" r="0" b="0"/>
          <a:pathLst>
            <a:path>
              <a:moveTo>
                <a:pt x="571893" y="359638"/>
              </a:moveTo>
              <a:arcTo wR="1572898" hR="1572898" stAng="13828532" swAng="9245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0A1DD-AB59-CA4C-8686-43FFC4D6E54B}" type="datetimeFigureOut">
              <a:rPr lang="en-US" smtClean="0"/>
              <a:t>6/28/2013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56C26-0BDD-084A-BFD6-CD832BE17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59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C10CA-100A-A24C-8F09-C767CB1015A8}" type="datetimeFigureOut">
              <a:rPr lang="en-US" smtClean="0"/>
              <a:t>6/28/2013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FC684-293E-EA42-B1F0-498D26726B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094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2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1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B042D-BAC8-4BD9-A0F2-9A4FE08F68E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0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FC684-293E-EA42-B1F0-498D26726B4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99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6" descr="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668" y="551613"/>
            <a:ext cx="4240203" cy="1919592"/>
          </a:xfrm>
        </p:spPr>
        <p:txBody>
          <a:bodyPr>
            <a:normAutofit/>
          </a:bodyPr>
          <a:lstStyle>
            <a:lvl1pPr algn="l">
              <a:defRPr sz="4400">
                <a:solidFill>
                  <a:srgbClr val="C10B24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832" y="2633447"/>
            <a:ext cx="424020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5" descr="NU - A4 Logo (RGB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319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3501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412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84115"/>
            <a:ext cx="2057400" cy="4942048"/>
          </a:xfrm>
        </p:spPr>
        <p:txBody>
          <a:bodyPr vert="eaVert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84115"/>
            <a:ext cx="6019800" cy="4942048"/>
          </a:xfrm>
        </p:spPr>
        <p:txBody>
          <a:bodyPr vert="eaVert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899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0968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0799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10010"/>
            <a:ext cx="4038600" cy="3816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10010"/>
            <a:ext cx="4038600" cy="38161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199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45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81441"/>
            <a:ext cx="4040188" cy="314472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4168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81442"/>
            <a:ext cx="4041775" cy="3144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887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545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516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641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926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38565"/>
            <a:ext cx="5486400" cy="3389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893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701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smtClean="0">
                <a:solidFill>
                  <a:srgbClr val="C10B24"/>
                </a:solidFill>
                <a:latin typeface="Arial Bold" charset="0"/>
              </a:rPr>
              <a:t>Slide Heading</a:t>
            </a:r>
            <a:endParaRPr lang="en-US" sz="4000" dirty="0">
              <a:solidFill>
                <a:srgbClr val="C10B24"/>
              </a:solidFill>
              <a:latin typeface="Arial Bold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0010"/>
            <a:ext cx="8229600" cy="3816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© 2013 Newcastle University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67745-E17C-874C-B973-050C58E97F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762000" y="1143000"/>
            <a:ext cx="8382000" cy="0"/>
          </a:xfrm>
          <a:prstGeom prst="line">
            <a:avLst/>
          </a:prstGeom>
          <a:noFill/>
          <a:ln w="9525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5" descr="NU - A4 Logo (RGB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8319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reative Commons Licens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6430425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C10B2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crypt.ncl.ac.uk/controlpanels/iridium/datacatalogue/index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l.ac.uk/res/resources/myimpac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.ac.uk/itservice/wikis/" TargetMode="External"/><Relationship Id="rId2" Type="http://schemas.openxmlformats.org/officeDocument/2006/relationships/hyperlink" Target="http://www.ncl.ac.uk/itservice/blog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wordapp.org/about/a-brief-history/" TargetMode="External"/><Relationship Id="rId2" Type="http://schemas.openxmlformats.org/officeDocument/2006/relationships/hyperlink" Target="http://www.ncl.ac.uk/itservice/web/publishing/resconf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kan.org/features/" TargetMode="External"/><Relationship Id="rId2" Type="http://schemas.openxmlformats.org/officeDocument/2006/relationships/hyperlink" Target="http://research.ncl.ac.uk/rdm/tools/cka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c.ac.uk/resources/external/tools-servic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.ac.uk/res/resources/myprojects/proposal.htm" TargetMode="External"/><Relationship Id="rId2" Type="http://schemas.openxmlformats.org/officeDocument/2006/relationships/hyperlink" Target="http://www.ncl.ac.uk/res/resources/myproject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.ncl.ac.uk/rdm/tools/dmponline/" TargetMode="External"/><Relationship Id="rId4" Type="http://schemas.openxmlformats.org/officeDocument/2006/relationships/hyperlink" Target="https://dmponline.dcc.ac.u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.ac.uk/itservice/vre/featuresofresearchtools/" TargetMode="External"/><Relationship Id="rId2" Type="http://schemas.openxmlformats.org/officeDocument/2006/relationships/hyperlink" Target="http://www.ncl.ac.uk/itservice/file-drop-off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ac.uk/itservice/web/publishing/resconf/" TargetMode="External"/><Relationship Id="rId5" Type="http://schemas.openxmlformats.org/officeDocument/2006/relationships/hyperlink" Target="https://blogs.ncl.ac.uk/" TargetMode="External"/><Relationship Id="rId4" Type="http://schemas.openxmlformats.org/officeDocument/2006/relationships/hyperlink" Target="http://www.esciencecentral.co.u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" TargetMode="External"/><Relationship Id="rId2" Type="http://schemas.openxmlformats.org/officeDocument/2006/relationships/hyperlink" Target="http://www.dcc.ac.uk/resources/external/tools-servic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mos.co.uk/projects/casm" TargetMode="External"/><Relationship Id="rId4" Type="http://schemas.openxmlformats.org/officeDocument/2006/relationships/hyperlink" Target="https://drive.googl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.ac.uk/res/resources/myimpact/" TargetMode="External"/><Relationship Id="rId2" Type="http://schemas.openxmlformats.org/officeDocument/2006/relationships/hyperlink" Target="https://crypt.ncl.ac.uk/controlpanels/iridium/datacatalogue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kan.org/feature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www.data-archive.ac.uk/create-manage/life-cycle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l.ac.uk/staffdev/workshops/categories.htm?cat=55" TargetMode="External"/><Relationship Id="rId2" Type="http://schemas.openxmlformats.org/officeDocument/2006/relationships/hyperlink" Target="http://www.ncl.ac.uk/res/research/trainin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c.ac.uk/training/tools-of-the-trade" TargetMode="External"/><Relationship Id="rId2" Type="http://schemas.openxmlformats.org/officeDocument/2006/relationships/hyperlink" Target="http://www.dcc.ac.uk/train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-archive.ac.uk/create-manage/training-resources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ncl.ac.uk/rd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lib.edina.ac.uk/mantr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amaro.oucs.ox.ac.uk/training_materials.x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mponline.dcc.ac.uk/" TargetMode="External"/><Relationship Id="rId2" Type="http://schemas.openxmlformats.org/officeDocument/2006/relationships/hyperlink" Target="http://www.ncl.ac.uk/res/resources/myprojec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ncl.ac.uk/rdm/tools/dmponlin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l.ac.uk/itservice/file-drop-off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" TargetMode="External"/><Relationship Id="rId2" Type="http://schemas.openxmlformats.org/officeDocument/2006/relationships/hyperlink" Target="http://www.ncl.ac.uk/itservice/vre/featuresofresearchtool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" TargetMode="External"/><Relationship Id="rId2" Type="http://schemas.openxmlformats.org/officeDocument/2006/relationships/hyperlink" Target="http://www.esciencecentral.co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Good practice in Research Data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Module 6: </a:t>
            </a:r>
            <a:br>
              <a:rPr lang="en-GB" dirty="0" smtClean="0"/>
            </a:br>
            <a:r>
              <a:rPr lang="en-GB" dirty="0" smtClean="0"/>
              <a:t>Tools, training and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634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Describing and cataloguing research data 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Data Catalogue (RDC)</a:t>
            </a:r>
          </a:p>
          <a:p>
            <a:pPr lvl="1"/>
            <a:r>
              <a:rPr lang="en-GB" dirty="0" smtClean="0"/>
              <a:t>A proof of concept tool</a:t>
            </a:r>
          </a:p>
          <a:p>
            <a:pPr lvl="1"/>
            <a:r>
              <a:rPr lang="en-GB" dirty="0" smtClean="0"/>
              <a:t>Designed with the intention of being the University’s bespoke system that provides a link between the </a:t>
            </a:r>
            <a:r>
              <a:rPr lang="en-GB" dirty="0" err="1" smtClean="0"/>
              <a:t>MyProjects</a:t>
            </a:r>
            <a:r>
              <a:rPr lang="en-GB" dirty="0" smtClean="0"/>
              <a:t> and </a:t>
            </a:r>
            <a:r>
              <a:rPr lang="en-GB" dirty="0" err="1" smtClean="0"/>
              <a:t>MyImpact</a:t>
            </a:r>
            <a:r>
              <a:rPr lang="en-GB" dirty="0" smtClean="0"/>
              <a:t> systems</a:t>
            </a:r>
          </a:p>
          <a:p>
            <a:pPr lvl="1"/>
            <a:r>
              <a:rPr lang="en-GB" dirty="0" smtClean="0"/>
              <a:t>Allows for recording of research data location and other important key descriptive information</a:t>
            </a:r>
          </a:p>
          <a:p>
            <a:pPr lvl="2"/>
            <a:r>
              <a:rPr lang="en-GB" sz="2000" dirty="0" smtClean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crypt.ncl.ac.uk/controlpanels/iridium/datacatalogue/index.php</a:t>
            </a:r>
            <a:endParaRPr lang="en-GB" sz="2000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66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Publicising and exchanging research data 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MyImpact</a:t>
            </a:r>
            <a:endParaRPr lang="en-GB" dirty="0" smtClean="0"/>
          </a:p>
          <a:p>
            <a:pPr lvl="1"/>
            <a:r>
              <a:rPr lang="en-GB" dirty="0" smtClean="0"/>
              <a:t>Allows researchers to manage and amend their research information </a:t>
            </a:r>
          </a:p>
          <a:p>
            <a:pPr lvl="2"/>
            <a:r>
              <a:rPr lang="en-GB" dirty="0" smtClean="0"/>
              <a:t>Such as: web profile, publications, PGR supervisions, projects (including research and consultancy)</a:t>
            </a:r>
          </a:p>
          <a:p>
            <a:pPr lvl="1"/>
            <a:r>
              <a:rPr lang="en-GB" dirty="0" smtClean="0"/>
              <a:t>The system that the University uses to manage its research portfolio and prepare for the forthcoming Research Excellence Framework (REF) 2014</a:t>
            </a:r>
          </a:p>
          <a:p>
            <a:pPr lvl="2"/>
            <a:r>
              <a:rPr lang="en-GB" dirty="0" smtClean="0">
                <a:hlinkClick r:id="rId2"/>
              </a:rPr>
              <a:t>http://www.ncl.ac.uk/res/resources/myimpact/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22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Publicising and exchanging research data sets #2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Blogs &amp; wikis</a:t>
            </a:r>
          </a:p>
          <a:p>
            <a:pPr lvl="1"/>
            <a:r>
              <a:rPr lang="en-GB" dirty="0"/>
              <a:t>Blogs are commonly used to share information, useful links, media, examples or experiences in relation to targeted </a:t>
            </a:r>
            <a:r>
              <a:rPr lang="en-GB" dirty="0" smtClean="0"/>
              <a:t>subjects</a:t>
            </a:r>
            <a:endParaRPr lang="en-GB" dirty="0"/>
          </a:p>
          <a:p>
            <a:pPr lvl="2"/>
            <a:r>
              <a:rPr lang="en-GB" sz="2200" dirty="0">
                <a:hlinkClick r:id="rId2"/>
              </a:rPr>
              <a:t>http://www.ncl.ac.uk/itservice/blogs/</a:t>
            </a:r>
            <a:endParaRPr lang="en-GB" sz="2200" dirty="0"/>
          </a:p>
          <a:p>
            <a:pPr lvl="1"/>
            <a:r>
              <a:rPr lang="en-GB" dirty="0"/>
              <a:t>The wiki service provides a means by which a person or group of persons can add and edit content about a topic or topics in order to collaboratively create a collection of </a:t>
            </a:r>
            <a:r>
              <a:rPr lang="en-GB" dirty="0" smtClean="0"/>
              <a:t>information</a:t>
            </a:r>
            <a:endParaRPr lang="en-GB" dirty="0"/>
          </a:p>
          <a:p>
            <a:pPr lvl="2"/>
            <a:r>
              <a:rPr lang="en-GB" sz="2200" dirty="0">
                <a:hlinkClick r:id="rId3"/>
              </a:rPr>
              <a:t>http://www.ncl.ac.uk/itservice/wikis/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12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Publicising and exchanging research data sets #3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Web Publishing</a:t>
            </a:r>
          </a:p>
          <a:p>
            <a:pPr lvl="1"/>
            <a:r>
              <a:rPr lang="en-GB" dirty="0" smtClean="0"/>
              <a:t>The web publishing service allows staff and students to create and publish institutionally-hosted websites</a:t>
            </a:r>
          </a:p>
          <a:p>
            <a:pPr lvl="1"/>
            <a:r>
              <a:rPr lang="en-GB" dirty="0" smtClean="0"/>
              <a:t>Can be used to promote and disseminate University business such as research</a:t>
            </a:r>
          </a:p>
          <a:p>
            <a:pPr lvl="2"/>
            <a:r>
              <a:rPr lang="en-GB" sz="2600" dirty="0" smtClean="0">
                <a:hlinkClick r:id="rId2"/>
              </a:rPr>
              <a:t>http://www.ncl.ac.uk/itservice/web/publishing/resconf/</a:t>
            </a:r>
            <a:endParaRPr lang="en-GB" sz="2600" dirty="0" smtClean="0"/>
          </a:p>
          <a:p>
            <a:r>
              <a:rPr lang="en-GB" dirty="0"/>
              <a:t>SWORD2 protocol</a:t>
            </a:r>
          </a:p>
          <a:p>
            <a:pPr lvl="1"/>
            <a:r>
              <a:rPr lang="en-GB" dirty="0"/>
              <a:t>Technical protocol that can be used to transfer data from one location to </a:t>
            </a:r>
            <a:r>
              <a:rPr lang="en-GB" dirty="0" smtClean="0"/>
              <a:t>another</a:t>
            </a:r>
          </a:p>
          <a:p>
            <a:pPr lvl="1"/>
            <a:r>
              <a:rPr lang="en-GB" dirty="0" smtClean="0"/>
              <a:t>Can </a:t>
            </a:r>
            <a:r>
              <a:rPr lang="en-GB" dirty="0"/>
              <a:t>be used to exchange information between internal and external RDM tools, systems and </a:t>
            </a:r>
            <a:r>
              <a:rPr lang="en-GB" dirty="0" smtClean="0"/>
              <a:t>repositories</a:t>
            </a:r>
            <a:endParaRPr lang="en-GB" dirty="0"/>
          </a:p>
          <a:p>
            <a:pPr lvl="2"/>
            <a:r>
              <a:rPr lang="en-GB" sz="2600" dirty="0">
                <a:hlinkClick r:id="rId3"/>
              </a:rPr>
              <a:t>http://swordapp.org/about/a-brief-history</a:t>
            </a:r>
            <a:r>
              <a:rPr lang="en-GB" sz="2600" dirty="0" smtClean="0">
                <a:hlinkClick r:id="rId3"/>
              </a:rPr>
              <a:t>/</a:t>
            </a:r>
            <a:endParaRPr lang="en-GB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42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Publicising and exchanging research data sets #4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CKAN</a:t>
            </a:r>
          </a:p>
          <a:p>
            <a:pPr lvl="1"/>
            <a:r>
              <a:rPr lang="en-GB" dirty="0" smtClean="0"/>
              <a:t>A data portal solution, where data can be archived, published and made discoverable through easily searchable and citeable metadata.</a:t>
            </a:r>
          </a:p>
          <a:p>
            <a:pPr lvl="1"/>
            <a:r>
              <a:rPr lang="en-GB" dirty="0" smtClean="0"/>
              <a:t>Federation of portal instances allow research group networks to interoperate through APIs.</a:t>
            </a:r>
          </a:p>
          <a:p>
            <a:pPr lvl="2"/>
            <a:r>
              <a:rPr lang="en-GB" sz="2000" dirty="0" smtClean="0">
                <a:hlinkClick r:id="rId2"/>
              </a:rPr>
              <a:t>http://research.ncl.ac.uk/rdm/tools/ckan/</a:t>
            </a:r>
            <a:endParaRPr lang="en-GB" sz="2000" dirty="0" smtClean="0"/>
          </a:p>
          <a:p>
            <a:pPr lvl="2"/>
            <a:r>
              <a:rPr lang="en-GB" sz="2000" dirty="0" smtClean="0">
                <a:hlinkClick r:id="rId3"/>
              </a:rPr>
              <a:t>http://ckan.org/features/</a:t>
            </a:r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18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RDM tools catalogue (externally hosted)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Digital Curation Centre maintains a large catalogue of tools that perform very specific RDM tasks such as metadata extraction</a:t>
            </a:r>
          </a:p>
          <a:p>
            <a:pPr lvl="1"/>
            <a:r>
              <a:rPr lang="en-GB" sz="2000" dirty="0" smtClean="0">
                <a:hlinkClick r:id="rId2"/>
              </a:rPr>
              <a:t>http://www.dcc.ac.uk/resources/external/tools-services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489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Tools for different stages of a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 planning and </a:t>
            </a:r>
            <a:r>
              <a:rPr lang="en-GB" dirty="0" smtClean="0"/>
              <a:t>proposal</a:t>
            </a:r>
          </a:p>
          <a:p>
            <a:r>
              <a:rPr lang="en-GB" dirty="0"/>
              <a:t>Project </a:t>
            </a:r>
            <a:r>
              <a:rPr lang="en-GB" dirty="0" smtClean="0"/>
              <a:t>delivery</a:t>
            </a:r>
          </a:p>
          <a:p>
            <a:r>
              <a:rPr lang="en-GB" dirty="0" smtClean="0"/>
              <a:t>Nearing project completion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777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roject planning and proposal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>
                <a:hlinkClick r:id="rId2"/>
              </a:rPr>
              <a:t>MyProjects</a:t>
            </a:r>
            <a:r>
              <a:rPr lang="en-GB" dirty="0" smtClean="0"/>
              <a:t> - a project management system to construct, record and budget the details of your project</a:t>
            </a:r>
          </a:p>
          <a:p>
            <a:r>
              <a:rPr lang="en-GB" dirty="0" err="1" smtClean="0">
                <a:hlinkClick r:id="rId3"/>
              </a:rPr>
              <a:t>MyProjects</a:t>
            </a:r>
            <a:r>
              <a:rPr lang="en-GB" dirty="0" smtClean="0">
                <a:hlinkClick r:id="rId3"/>
              </a:rPr>
              <a:t> Proposals</a:t>
            </a:r>
            <a:r>
              <a:rPr lang="en-GB" dirty="0" smtClean="0"/>
              <a:t> - costing and pricing system for projects</a:t>
            </a:r>
          </a:p>
          <a:p>
            <a:r>
              <a:rPr lang="en-GB" dirty="0" err="1" smtClean="0">
                <a:hlinkClick r:id="rId4"/>
              </a:rPr>
              <a:t>DMPOnline</a:t>
            </a:r>
            <a:r>
              <a:rPr lang="en-GB" dirty="0" smtClean="0"/>
              <a:t> - Online tool which provides a template for your Data Management Plan (DMP)</a:t>
            </a:r>
          </a:p>
          <a:p>
            <a:pPr lvl="1"/>
            <a:r>
              <a:rPr lang="en-GB" dirty="0" smtClean="0"/>
              <a:t>Either funder-specific or Newcastle University bespoke </a:t>
            </a:r>
            <a:r>
              <a:rPr lang="en-GB" dirty="0" smtClean="0"/>
              <a:t>template</a:t>
            </a:r>
          </a:p>
          <a:p>
            <a:pPr lvl="1"/>
            <a:r>
              <a:rPr lang="en-GB" dirty="0" smtClean="0"/>
              <a:t>Ncl guidance:</a:t>
            </a:r>
          </a:p>
          <a:p>
            <a:pPr lvl="2"/>
            <a:r>
              <a:rPr lang="en-GB" dirty="0">
                <a:hlinkClick r:id="rId5"/>
              </a:rPr>
              <a:t>http://research.ncl.ac.uk/rdm/tools/dmponline</a:t>
            </a:r>
            <a:r>
              <a:rPr lang="en-GB" dirty="0" smtClean="0">
                <a:hlinkClick r:id="rId5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3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delivery: Internal tools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GB" u="sng" dirty="0" smtClean="0">
                <a:hlinkClick r:id="rId2"/>
              </a:rPr>
              <a:t>File </a:t>
            </a:r>
            <a:r>
              <a:rPr lang="en-GB" u="sng" dirty="0">
                <a:hlinkClick r:id="rId2"/>
              </a:rPr>
              <a:t>drop-off</a:t>
            </a:r>
            <a:r>
              <a:rPr lang="en-GB" dirty="0"/>
              <a:t> - a place to store and share large data files temporarily</a:t>
            </a:r>
          </a:p>
          <a:p>
            <a:pPr fontAlgn="base"/>
            <a:r>
              <a:rPr lang="en-GB" u="sng" dirty="0">
                <a:hlinkClick r:id="rId3"/>
              </a:rPr>
              <a:t>Virtual Research Environment</a:t>
            </a:r>
            <a:r>
              <a:rPr lang="en-GB" dirty="0"/>
              <a:t> - a set of collaboration and communication tools</a:t>
            </a:r>
          </a:p>
          <a:p>
            <a:pPr fontAlgn="base"/>
            <a:r>
              <a:rPr lang="en-GB" u="sng" dirty="0">
                <a:hlinkClick r:id="rId4"/>
              </a:rPr>
              <a:t>e-Science Central</a:t>
            </a:r>
            <a:r>
              <a:rPr lang="en-GB" dirty="0"/>
              <a:t> -  allows you to do automated data analysis online, use of cloud computing storage and power </a:t>
            </a:r>
          </a:p>
          <a:p>
            <a:pPr fontAlgn="base"/>
            <a:r>
              <a:rPr lang="en-GB" u="sng" dirty="0">
                <a:hlinkClick r:id="rId5"/>
              </a:rPr>
              <a:t>Blogs and wikis</a:t>
            </a:r>
            <a:r>
              <a:rPr lang="en-GB" dirty="0"/>
              <a:t> - There is an ISS supported blogging and wiki service; to share information, useful links, media, examples or experiences</a:t>
            </a:r>
          </a:p>
          <a:p>
            <a:r>
              <a:rPr lang="en-GB" u="sng" dirty="0">
                <a:hlinkClick r:id="rId6"/>
              </a:rPr>
              <a:t>Web </a:t>
            </a:r>
            <a:r>
              <a:rPr lang="en-GB" u="sng" dirty="0" smtClean="0">
                <a:hlinkClick r:id="rId6"/>
              </a:rPr>
              <a:t>Publishing</a:t>
            </a:r>
            <a:r>
              <a:rPr lang="en-GB" dirty="0" smtClean="0"/>
              <a:t> - </a:t>
            </a:r>
            <a:r>
              <a:rPr lang="en-GB" dirty="0"/>
              <a:t>to create a Newcastle hosted website for your </a:t>
            </a:r>
            <a:r>
              <a:rPr lang="en-GB" dirty="0" smtClean="0"/>
              <a:t>project, research group </a:t>
            </a:r>
            <a:r>
              <a:rPr lang="en-GB" dirty="0"/>
              <a:t>or event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40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delivery: External tools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GB" dirty="0" smtClean="0"/>
              <a:t>Digital </a:t>
            </a:r>
            <a:r>
              <a:rPr lang="en-GB" dirty="0"/>
              <a:t>Curation Centre </a:t>
            </a:r>
            <a:r>
              <a:rPr lang="en-GB" dirty="0" smtClean="0"/>
              <a:t>(DCC)</a:t>
            </a:r>
          </a:p>
          <a:p>
            <a:pPr lvl="1" fontAlgn="base"/>
            <a:r>
              <a:rPr lang="en-GB" dirty="0" smtClean="0"/>
              <a:t>Catalogue </a:t>
            </a:r>
            <a:r>
              <a:rPr lang="en-GB" dirty="0"/>
              <a:t>of tools divided up by part of data management lifecycle they apply to</a:t>
            </a:r>
            <a:endParaRPr lang="en-GB" dirty="0" smtClean="0"/>
          </a:p>
          <a:p>
            <a:pPr lvl="1" fontAlgn="base"/>
            <a:r>
              <a:rPr lang="en-GB" u="sng" dirty="0" smtClean="0">
                <a:hlinkClick r:id="rId2"/>
              </a:rPr>
              <a:t>http</a:t>
            </a:r>
            <a:r>
              <a:rPr lang="en-GB" u="sng" dirty="0">
                <a:hlinkClick r:id="rId2"/>
              </a:rPr>
              <a:t>://</a:t>
            </a:r>
            <a:r>
              <a:rPr lang="en-GB" u="sng" dirty="0" smtClean="0">
                <a:hlinkClick r:id="rId2"/>
              </a:rPr>
              <a:t>www.dcc.ac.uk/resources/external/tools-services</a:t>
            </a:r>
            <a:endParaRPr lang="en-GB" dirty="0"/>
          </a:p>
          <a:p>
            <a:pPr fontAlgn="base"/>
            <a:r>
              <a:rPr lang="en-GB" u="sng" dirty="0" err="1">
                <a:hlinkClick r:id="rId3"/>
              </a:rPr>
              <a:t>Dropbox</a:t>
            </a:r>
            <a:r>
              <a:rPr lang="en-GB" dirty="0"/>
              <a:t> - file </a:t>
            </a:r>
            <a:r>
              <a:rPr lang="en-GB" dirty="0" smtClean="0"/>
              <a:t>sharing and storage</a:t>
            </a:r>
            <a:endParaRPr lang="en-GB" dirty="0"/>
          </a:p>
          <a:p>
            <a:pPr fontAlgn="base"/>
            <a:r>
              <a:rPr lang="en-GB" u="sng" dirty="0">
                <a:hlinkClick r:id="rId4"/>
              </a:rPr>
              <a:t>Google Drive (Docs)</a:t>
            </a:r>
            <a:r>
              <a:rPr lang="en-GB" dirty="0"/>
              <a:t> - shared </a:t>
            </a:r>
            <a:r>
              <a:rPr lang="en-GB" dirty="0" smtClean="0"/>
              <a:t>documents and collaborative writing</a:t>
            </a:r>
            <a:endParaRPr lang="en-GB" dirty="0"/>
          </a:p>
          <a:p>
            <a:pPr fontAlgn="base"/>
            <a:r>
              <a:rPr lang="en-GB" dirty="0"/>
              <a:t>Blogs and wikis - to share information, useful links, media, examples or experiences</a:t>
            </a:r>
          </a:p>
          <a:p>
            <a:r>
              <a:rPr lang="en-GB" u="sng" dirty="0">
                <a:hlinkClick r:id="rId5"/>
              </a:rPr>
              <a:t>Social Media</a:t>
            </a:r>
            <a:r>
              <a:rPr lang="en-GB" dirty="0"/>
              <a:t> - </a:t>
            </a:r>
            <a:r>
              <a:rPr lang="en-GB" dirty="0" smtClean="0"/>
              <a:t>to </a:t>
            </a:r>
            <a:r>
              <a:rPr lang="en-GB" dirty="0"/>
              <a:t>share information, useful links, media, examples or experiences, carry out polling, create groups, create or join community around research </a:t>
            </a:r>
            <a:r>
              <a:rPr lang="en-GB" dirty="0" smtClean="0"/>
              <a:t>topic</a:t>
            </a:r>
          </a:p>
          <a:p>
            <a:pPr lvl="1"/>
            <a:r>
              <a:rPr lang="en-GB" dirty="0"/>
              <a:t>e.g. Facebook, Twitter, LinkedIn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691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Newcastle University research tools</a:t>
            </a:r>
          </a:p>
          <a:p>
            <a:r>
              <a:rPr lang="en-GB" dirty="0" smtClean="0"/>
              <a:t>Additional training and further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9239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Nearing project completion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GB" dirty="0" smtClean="0"/>
              <a:t>Newcastle </a:t>
            </a:r>
            <a:r>
              <a:rPr lang="en-GB" dirty="0"/>
              <a:t>University </a:t>
            </a:r>
            <a:r>
              <a:rPr lang="en-GB" u="sng" dirty="0">
                <a:hlinkClick r:id="rId2"/>
              </a:rPr>
              <a:t>Research Data Catalogue</a:t>
            </a:r>
            <a:r>
              <a:rPr lang="en-GB" dirty="0"/>
              <a:t> - to record research data location and important key information about it</a:t>
            </a:r>
          </a:p>
          <a:p>
            <a:pPr fontAlgn="base"/>
            <a:r>
              <a:rPr lang="en-GB" u="sng" dirty="0" err="1" smtClean="0">
                <a:hlinkClick r:id="rId3"/>
              </a:rPr>
              <a:t>MyImpact</a:t>
            </a:r>
            <a:r>
              <a:rPr lang="en-GB" dirty="0" smtClean="0"/>
              <a:t> - </a:t>
            </a:r>
            <a:r>
              <a:rPr lang="en-GB" dirty="0"/>
              <a:t> to manage and amend your research information such as your web profile, publications, PGR supervisions, projects including research and consultancy</a:t>
            </a:r>
          </a:p>
          <a:p>
            <a:r>
              <a:rPr lang="en-GB" u="sng" dirty="0" smtClean="0">
                <a:hlinkClick r:id="rId4"/>
              </a:rPr>
              <a:t>CKAN</a:t>
            </a:r>
            <a:r>
              <a:rPr lang="en-GB" dirty="0" smtClean="0"/>
              <a:t> - an </a:t>
            </a:r>
            <a:r>
              <a:rPr lang="en-GB" dirty="0"/>
              <a:t>open data portal to archive, publish and make your data discoverable; there is a Newcastle University instance of CKAN aimed at researchers wanting to make their data open and available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1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Activity: The right tool at the right time?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2198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Which tool would you use?</a:t>
            </a:r>
            <a:endParaRPr lang="en-GB" dirty="0"/>
          </a:p>
        </p:txBody>
      </p:sp>
      <p:graphicFrame>
        <p:nvGraphicFramePr>
          <p:cNvPr id="5" name="Content Placeholder 4">
            <a:hlinkClick r:id="rId2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016240"/>
              </p:ext>
            </p:extLst>
          </p:nvPr>
        </p:nvGraphicFramePr>
        <p:xfrm>
          <a:off x="457200" y="2309813"/>
          <a:ext cx="8229600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698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training and further support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38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training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 training</a:t>
            </a:r>
          </a:p>
          <a:p>
            <a:pPr lvl="1"/>
            <a:r>
              <a:rPr lang="en-GB" dirty="0" smtClean="0">
                <a:hlinkClick r:id="rId2"/>
              </a:rPr>
              <a:t>http://www.ncl.ac.uk/res/research/training/</a:t>
            </a:r>
            <a:r>
              <a:rPr lang="en-GB" dirty="0" smtClean="0"/>
              <a:t> </a:t>
            </a:r>
          </a:p>
          <a:p>
            <a:r>
              <a:rPr lang="en-GB" dirty="0" smtClean="0"/>
              <a:t>SDU 'research' training</a:t>
            </a:r>
          </a:p>
          <a:p>
            <a:pPr lvl="1"/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www.ncl.ac.uk/staffdev/workshops/categories.htm?cat=55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06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External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Digital Curation Centre</a:t>
            </a:r>
          </a:p>
          <a:p>
            <a:pPr lvl="1"/>
            <a:r>
              <a:rPr lang="en-GB" sz="2000" dirty="0">
                <a:hlinkClick r:id="rId2"/>
              </a:rPr>
              <a:t>http://www.dcc.ac.uk/training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lvl="1"/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www.dcc.ac.uk/training/tools-of-the-trade</a:t>
            </a:r>
            <a:endParaRPr lang="en-GB" sz="2000" dirty="0" smtClean="0"/>
          </a:p>
          <a:p>
            <a:r>
              <a:rPr lang="en-GB" dirty="0" smtClean="0"/>
              <a:t>UK Data Archive</a:t>
            </a:r>
          </a:p>
          <a:p>
            <a:pPr lvl="1"/>
            <a:r>
              <a:rPr lang="en-GB" sz="2000" dirty="0">
                <a:hlinkClick r:id="rId4"/>
              </a:rPr>
              <a:t>http://</a:t>
            </a:r>
            <a:r>
              <a:rPr lang="en-GB" sz="2000" dirty="0" smtClean="0">
                <a:hlinkClick r:id="rId4"/>
              </a:rPr>
              <a:t>www.data-archive.ac.uk/create-manage/training-resources</a:t>
            </a:r>
            <a:r>
              <a:rPr lang="en-GB" sz="2000" dirty="0" smtClean="0"/>
              <a:t> 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271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RDM@NCL</a:t>
            </a:r>
          </a:p>
          <a:p>
            <a:pPr lvl="1"/>
            <a:r>
              <a:rPr lang="en-GB" dirty="0">
                <a:hlinkClick r:id="rId2"/>
              </a:rPr>
              <a:t>http://research.ncl.ac.uk/rdm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460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Data MANTRA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310010"/>
            <a:ext cx="4180656" cy="3816153"/>
          </a:xfrm>
        </p:spPr>
        <p:txBody>
          <a:bodyPr/>
          <a:lstStyle/>
          <a:p>
            <a:r>
              <a:rPr lang="en-GB" dirty="0" smtClean="0"/>
              <a:t>Free online interactive training modules</a:t>
            </a:r>
          </a:p>
          <a:p>
            <a:r>
              <a:rPr lang="en-GB" dirty="0" smtClean="0"/>
              <a:t>Aimed at postgraduates and early career researchers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>
                <a:hlinkClick r:id="rId3"/>
              </a:rPr>
              <a:t>http</a:t>
            </a:r>
            <a:r>
              <a:rPr lang="en-GB" sz="2000" dirty="0">
                <a:hlinkClick r:id="rId3"/>
              </a:rPr>
              <a:t>://datalib.edina.ac.uk/mantra/</a:t>
            </a:r>
            <a:endParaRPr lang="en-GB" sz="2000" dirty="0"/>
          </a:p>
          <a:p>
            <a:pPr lvl="1"/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56" y="2479420"/>
            <a:ext cx="4038600" cy="2897712"/>
          </a:xfrm>
        </p:spPr>
      </p:pic>
      <p:sp>
        <p:nvSpPr>
          <p:cNvPr id="10" name="AutoShape 4" descr="https://weblearn.ox.ac.uk/access/content/group/e34f4cf9-1ecb-4244-a62b-ba3e96472790/SkTK_pics/penknif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penknife logo - return to Toolkit home, Alt+Shift+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penknife logo - return to Toolkit home, Alt+Shift+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561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review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0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dirty="0" smtClean="0"/>
              <a:t>Excellent of tools available</a:t>
            </a:r>
          </a:p>
          <a:p>
            <a:pPr lvl="1" fontAlgn="base"/>
            <a:r>
              <a:rPr lang="en-GB" dirty="0" smtClean="0"/>
              <a:t>Internal and external</a:t>
            </a:r>
          </a:p>
          <a:p>
            <a:pPr lvl="1" fontAlgn="base"/>
            <a:r>
              <a:rPr lang="en-GB" dirty="0" smtClean="0"/>
              <a:t>Select appropriately through data lifecycle</a:t>
            </a:r>
          </a:p>
          <a:p>
            <a:pPr fontAlgn="base"/>
            <a:r>
              <a:rPr lang="en-GB" dirty="0" smtClean="0"/>
              <a:t>Internal and external training and further support also available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38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Newcastle University research tools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49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Acknowledgemets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DaMaRO</a:t>
            </a:r>
            <a:r>
              <a:rPr lang="en-GB" dirty="0" smtClean="0"/>
              <a:t> RDM Training Materials, University of Oxford</a:t>
            </a:r>
          </a:p>
          <a:p>
            <a:pPr lvl="1"/>
            <a:r>
              <a:rPr lang="en-GB" sz="2000" dirty="0" smtClean="0">
                <a:hlinkClick r:id="rId3"/>
              </a:rPr>
              <a:t>http://damaro.oucs.ox.ac.uk/training_materials.xml</a:t>
            </a:r>
            <a:r>
              <a:rPr lang="en-GB" sz="2000" dirty="0" smtClean="0"/>
              <a:t> 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89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Newcastle University seeks to supply researchers </a:t>
            </a:r>
            <a:r>
              <a:rPr lang="en-GB" dirty="0" smtClean="0"/>
              <a:t>with </a:t>
            </a:r>
            <a:r>
              <a:rPr lang="en-GB" dirty="0"/>
              <a:t>tools and guidance</a:t>
            </a:r>
          </a:p>
          <a:p>
            <a:pPr lvl="1" fontAlgn="base"/>
            <a:r>
              <a:rPr lang="en-GB" dirty="0"/>
              <a:t>to help you do your research</a:t>
            </a:r>
          </a:p>
          <a:p>
            <a:pPr lvl="1" fontAlgn="base"/>
            <a:r>
              <a:rPr lang="en-GB" dirty="0"/>
              <a:t>to help you meet the requirements of funders</a:t>
            </a:r>
          </a:p>
          <a:p>
            <a:pPr lvl="1" fontAlgn="base"/>
            <a:r>
              <a:rPr lang="en-GB" dirty="0"/>
              <a:t>to </a:t>
            </a:r>
            <a:r>
              <a:rPr lang="en-GB" dirty="0" smtClean="0"/>
              <a:t>assist with effective RDM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72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 by topic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Administration and planning for </a:t>
            </a:r>
            <a:r>
              <a:rPr lang="en-GB" dirty="0" smtClean="0"/>
              <a:t>RDM</a:t>
            </a:r>
          </a:p>
          <a:p>
            <a:r>
              <a:rPr lang="en-GB" dirty="0"/>
              <a:t>Sharing, collaborating and processing active </a:t>
            </a:r>
            <a:r>
              <a:rPr lang="en-GB" dirty="0" smtClean="0"/>
              <a:t>data</a:t>
            </a:r>
          </a:p>
          <a:p>
            <a:r>
              <a:rPr lang="en-GB" dirty="0"/>
              <a:t>Describing and cataloguing research data </a:t>
            </a:r>
            <a:r>
              <a:rPr lang="en-GB" dirty="0" smtClean="0"/>
              <a:t>sets</a:t>
            </a:r>
          </a:p>
          <a:p>
            <a:r>
              <a:rPr lang="en-GB" dirty="0"/>
              <a:t>Publicising and exchanging research data 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06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Administration and planning for RDM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 smtClean="0"/>
              <a:t>MyProjects</a:t>
            </a:r>
            <a:endParaRPr lang="en-GB" dirty="0" smtClean="0"/>
          </a:p>
          <a:p>
            <a:pPr lvl="1"/>
            <a:r>
              <a:rPr lang="en-GB" dirty="0" smtClean="0"/>
              <a:t>The system used to support and record University projects, particularly funded projects, throughout their lifecycle.</a:t>
            </a:r>
          </a:p>
          <a:p>
            <a:pPr lvl="2"/>
            <a:r>
              <a:rPr lang="en-GB" dirty="0" smtClean="0"/>
              <a:t> </a:t>
            </a:r>
            <a:r>
              <a:rPr lang="en-GB" dirty="0" smtClean="0">
                <a:hlinkClick r:id="rId2"/>
              </a:rPr>
              <a:t>http://www.ncl.ac.uk/res/resources/myprojects/</a:t>
            </a:r>
            <a:endParaRPr lang="en-GB" dirty="0" smtClean="0"/>
          </a:p>
          <a:p>
            <a:r>
              <a:rPr lang="en-GB" dirty="0" err="1" smtClean="0"/>
              <a:t>DMPOnline</a:t>
            </a:r>
            <a:endParaRPr lang="en-GB" dirty="0" smtClean="0"/>
          </a:p>
          <a:p>
            <a:pPr lvl="1"/>
            <a:r>
              <a:rPr lang="en-GB" dirty="0" smtClean="0"/>
              <a:t>An online tool for assisting with writing of a RDM plan</a:t>
            </a:r>
          </a:p>
          <a:p>
            <a:pPr lvl="1"/>
            <a:r>
              <a:rPr lang="en-GB" dirty="0" smtClean="0"/>
              <a:t>Templates are provided to support UK research funders and institutional requirements</a:t>
            </a:r>
          </a:p>
          <a:p>
            <a:pPr lvl="1"/>
            <a:r>
              <a:rPr lang="en-GB" dirty="0" smtClean="0"/>
              <a:t>Plans can be shared with co-workers and exported in various document formats for further editing</a:t>
            </a:r>
          </a:p>
          <a:p>
            <a:pPr lvl="2"/>
            <a:r>
              <a:rPr lang="en-GB" dirty="0" smtClean="0">
                <a:hlinkClick r:id="rId3"/>
              </a:rPr>
              <a:t>https://dmponline.dcc.ac.uk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lvl="1"/>
            <a:r>
              <a:rPr lang="en-GB" dirty="0" smtClean="0"/>
              <a:t>Newcastle guidance:</a:t>
            </a:r>
            <a:endParaRPr lang="en-GB" dirty="0" smtClean="0"/>
          </a:p>
          <a:p>
            <a:pPr lvl="2"/>
            <a:r>
              <a:rPr lang="en-GB" dirty="0">
                <a:hlinkClick r:id="rId4"/>
              </a:rPr>
              <a:t>http://research.ncl.ac.uk/rdm/tools/dmponline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61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Sharing, collaborating and processing active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File drop-off</a:t>
            </a:r>
          </a:p>
          <a:p>
            <a:pPr lvl="1"/>
            <a:r>
              <a:rPr lang="en-GB" dirty="0" smtClean="0"/>
              <a:t>Provides members of the University with the ability to temporarily share large data files securely</a:t>
            </a:r>
          </a:p>
          <a:p>
            <a:pPr lvl="1"/>
            <a:r>
              <a:rPr lang="en-GB" dirty="0" smtClean="0"/>
              <a:t>Useful for when the size of the data file is too large to be practicably sent by other means (e.g. as an email attachment)</a:t>
            </a:r>
          </a:p>
          <a:p>
            <a:pPr lvl="1"/>
            <a:r>
              <a:rPr lang="en-GB" dirty="0" smtClean="0"/>
              <a:t>Security level the same as sending the file as an email attachment</a:t>
            </a:r>
          </a:p>
          <a:p>
            <a:pPr lvl="2"/>
            <a:r>
              <a:rPr lang="en-GB" dirty="0" smtClean="0">
                <a:hlinkClick r:id="rId2"/>
              </a:rPr>
              <a:t>http://</a:t>
            </a:r>
            <a:r>
              <a:rPr lang="en-GB" sz="2200" dirty="0" smtClean="0">
                <a:hlinkClick r:id="rId2"/>
              </a:rPr>
              <a:t>www.ncl.ac.uk/itservice/file-drop-off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3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Sharing, collaborating and processing active data #2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Virtual Research Environment (VRE)</a:t>
            </a:r>
          </a:p>
          <a:p>
            <a:pPr lvl="1"/>
            <a:r>
              <a:rPr lang="en-GB" dirty="0"/>
              <a:t>A set of online tools to facilitate or enhance the research process. The VRE can aid with collaboration and communication amongst members of a research group, wherever located. </a:t>
            </a:r>
          </a:p>
          <a:p>
            <a:pPr lvl="2"/>
            <a:r>
              <a:rPr lang="en-GB" dirty="0">
                <a:hlinkClick r:id="rId2"/>
              </a:rPr>
              <a:t>http://www.ncl.ac.uk/itservice/vre/featuresofresearchtools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err="1"/>
              <a:t>Dropbox</a:t>
            </a:r>
            <a:endParaRPr lang="en-GB" dirty="0"/>
          </a:p>
          <a:p>
            <a:pPr lvl="1"/>
            <a:r>
              <a:rPr lang="en-GB" dirty="0"/>
              <a:t>An external </a:t>
            </a:r>
            <a:r>
              <a:rPr lang="en-GB" dirty="0" smtClean="0"/>
              <a:t>tool for file storage and sharing</a:t>
            </a:r>
          </a:p>
          <a:p>
            <a:pPr lvl="1"/>
            <a:r>
              <a:rPr lang="en-GB" dirty="0" smtClean="0"/>
              <a:t>Data </a:t>
            </a:r>
            <a:r>
              <a:rPr lang="en-GB" dirty="0"/>
              <a:t>may be stored outside the EU and will not be recoverable by </a:t>
            </a:r>
            <a:r>
              <a:rPr lang="en-GB" dirty="0" smtClean="0"/>
              <a:t>ISS</a:t>
            </a:r>
            <a:endParaRPr lang="en-GB" dirty="0"/>
          </a:p>
          <a:p>
            <a:pPr lvl="2"/>
            <a:r>
              <a:rPr lang="en-GB" dirty="0">
                <a:hlinkClick r:id="rId3"/>
              </a:rPr>
              <a:t>https://www.dropbox.com</a:t>
            </a:r>
            <a:r>
              <a:rPr lang="en-GB" dirty="0" smtClean="0">
                <a:hlinkClick r:id="rId3"/>
              </a:rPr>
              <a:t>/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33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Sharing, collaborating and processing active data #3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e-Science Central</a:t>
            </a:r>
          </a:p>
          <a:p>
            <a:pPr lvl="1"/>
            <a:r>
              <a:rPr lang="en-GB" dirty="0" smtClean="0"/>
              <a:t>Allows researchers to do science within a web browser</a:t>
            </a:r>
          </a:p>
          <a:p>
            <a:pPr lvl="1"/>
            <a:r>
              <a:rPr lang="en-GB" dirty="0" smtClean="0"/>
              <a:t>Data analysis and workflow automation is facilitated, including through use of cloud computing storage and computational processing power</a:t>
            </a:r>
          </a:p>
          <a:p>
            <a:pPr lvl="1"/>
            <a:r>
              <a:rPr lang="en-GB" dirty="0" smtClean="0"/>
              <a:t>Options to allow controlled data sharing – including social networking features</a:t>
            </a:r>
          </a:p>
          <a:p>
            <a:pPr lvl="2"/>
            <a:r>
              <a:rPr lang="en-GB" dirty="0" smtClean="0">
                <a:hlinkClick r:id="rId2"/>
              </a:rPr>
              <a:t>http://</a:t>
            </a:r>
            <a:r>
              <a:rPr lang="en-GB" sz="2600" dirty="0" smtClean="0">
                <a:hlinkClick r:id="rId2"/>
              </a:rPr>
              <a:t>www.esciencecentral.co.uk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Google Drive (Docs)</a:t>
            </a:r>
          </a:p>
          <a:p>
            <a:pPr lvl="1"/>
            <a:r>
              <a:rPr lang="en-GB" dirty="0" smtClean="0"/>
              <a:t>An external tool for document storing, sharing &amp; collaborative writing</a:t>
            </a:r>
          </a:p>
          <a:p>
            <a:pPr lvl="1"/>
            <a:r>
              <a:rPr lang="en-GB" dirty="0" smtClean="0"/>
              <a:t>Data may be stored outside the EU and will not be recoverable by ISS.</a:t>
            </a:r>
          </a:p>
          <a:p>
            <a:pPr lvl="2"/>
            <a:r>
              <a:rPr lang="en-GB" dirty="0" smtClean="0">
                <a:hlinkClick r:id="rId3"/>
              </a:rPr>
              <a:t>https</a:t>
            </a:r>
            <a:r>
              <a:rPr lang="en-GB" sz="2600" dirty="0" smtClean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drive.google.com/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59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8048</TotalTime>
  <Words>1011</Words>
  <Application>Microsoft Office PowerPoint</Application>
  <PresentationFormat>On-screen Show (4:3)</PresentationFormat>
  <Paragraphs>159</Paragraphs>
  <Slides>30</Slides>
  <Notes>5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Good practice in Research Data Management</vt:lpstr>
      <vt:lpstr>Topics</vt:lpstr>
      <vt:lpstr>Newcastle University research tools</vt:lpstr>
      <vt:lpstr>Introduction</vt:lpstr>
      <vt:lpstr>Tools by topic</vt:lpstr>
      <vt:lpstr>Administration and planning for RDM</vt:lpstr>
      <vt:lpstr>Sharing, collaborating and processing active data</vt:lpstr>
      <vt:lpstr>Sharing, collaborating and processing active data #2</vt:lpstr>
      <vt:lpstr>Sharing, collaborating and processing active data #3</vt:lpstr>
      <vt:lpstr>Describing and cataloguing research data sets</vt:lpstr>
      <vt:lpstr>Publicising and exchanging research data sets</vt:lpstr>
      <vt:lpstr>Publicising and exchanging research data sets #2</vt:lpstr>
      <vt:lpstr>Publicising and exchanging research data sets #3</vt:lpstr>
      <vt:lpstr>Publicising and exchanging research data sets #4</vt:lpstr>
      <vt:lpstr>RDM tools catalogue (externally hosted)</vt:lpstr>
      <vt:lpstr>Tools for different stages of a project</vt:lpstr>
      <vt:lpstr>Project planning and proposal</vt:lpstr>
      <vt:lpstr>Project delivery: Internal tools </vt:lpstr>
      <vt:lpstr>Project delivery: External tools </vt:lpstr>
      <vt:lpstr>Nearing project completion</vt:lpstr>
      <vt:lpstr>Activity: The right tool at the right time?</vt:lpstr>
      <vt:lpstr>Which tool would you use?</vt:lpstr>
      <vt:lpstr>Additional training and further support</vt:lpstr>
      <vt:lpstr>Internal training</vt:lpstr>
      <vt:lpstr>External training</vt:lpstr>
      <vt:lpstr>Further support</vt:lpstr>
      <vt:lpstr>Research Data MANTRA</vt:lpstr>
      <vt:lpstr>Session review</vt:lpstr>
      <vt:lpstr>In summary</vt:lpstr>
      <vt:lpstr>Acknowledgemets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Suddes</dc:creator>
  <cp:lastModifiedBy>Will Allen</cp:lastModifiedBy>
  <cp:revision>174</cp:revision>
  <dcterms:created xsi:type="dcterms:W3CDTF">2012-01-10T10:17:37Z</dcterms:created>
  <dcterms:modified xsi:type="dcterms:W3CDTF">2013-06-28T08:54:07Z</dcterms:modified>
</cp:coreProperties>
</file>